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3"/>
  </p:notesMasterIdLst>
  <p:handoutMasterIdLst>
    <p:handoutMasterId r:id="rId24"/>
  </p:handoutMasterIdLst>
  <p:sldIdLst>
    <p:sldId id="363" r:id="rId6"/>
    <p:sldId id="376" r:id="rId7"/>
    <p:sldId id="389" r:id="rId8"/>
    <p:sldId id="367" r:id="rId9"/>
    <p:sldId id="366" r:id="rId10"/>
    <p:sldId id="342" r:id="rId11"/>
    <p:sldId id="348" r:id="rId12"/>
    <p:sldId id="392" r:id="rId13"/>
    <p:sldId id="349" r:id="rId14"/>
    <p:sldId id="384" r:id="rId15"/>
    <p:sldId id="391" r:id="rId16"/>
    <p:sldId id="388" r:id="rId17"/>
    <p:sldId id="393" r:id="rId18"/>
    <p:sldId id="387" r:id="rId19"/>
    <p:sldId id="370" r:id="rId20"/>
    <p:sldId id="379" r:id="rId21"/>
    <p:sldId id="347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E74825"/>
    <a:srgbClr val="EAD3BB"/>
    <a:srgbClr val="FF4E39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2" autoAdjust="0"/>
    <p:restoredTop sz="93816" autoAdjust="0"/>
  </p:normalViewPr>
  <p:slideViewPr>
    <p:cSldViewPr>
      <p:cViewPr varScale="1">
        <p:scale>
          <a:sx n="146" d="100"/>
          <a:sy n="146" d="100"/>
        </p:scale>
        <p:origin x="-708" y="-96"/>
      </p:cViewPr>
      <p:guideLst>
        <p:guide orient="horz" pos="531"/>
        <p:guide orient="horz" pos="1711"/>
        <p:guide pos="295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27.01.2020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 smtClean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1931650" y="195486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580112" y="735911"/>
            <a:ext cx="3126280" cy="2533747"/>
            <a:chOff x="5580112" y="735911"/>
            <a:chExt cx="3126280" cy="253374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580112" y="735911"/>
              <a:ext cx="3126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ЦЕНТРЫ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МОСКВЫ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7888015" y="2669493"/>
              <a:ext cx="79208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2019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99" y="3764496"/>
            <a:ext cx="1224314" cy="10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23"/>
          <p:cNvSpPr txBox="1"/>
          <p:nvPr/>
        </p:nvSpPr>
        <p:spPr>
          <a:xfrm>
            <a:off x="2230999" y="3213732"/>
            <a:ext cx="2425481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2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2236618" y="4055727"/>
            <a:ext cx="1838682" cy="209522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2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722476" y="2561981"/>
            <a:ext cx="1220492" cy="38824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176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6"/>
          <p:cNvSpPr txBox="1"/>
          <p:nvPr/>
        </p:nvSpPr>
        <p:spPr>
          <a:xfrm>
            <a:off x="834683" y="3410173"/>
            <a:ext cx="1108284" cy="21512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19 345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787043" y="4160488"/>
            <a:ext cx="1155924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944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53965" y="2542866"/>
            <a:ext cx="282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65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r>
              <a:rPr lang="ru-RU" sz="1200" spc="-7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endParaRPr lang="ru-RU" sz="12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48063" y="1563638"/>
            <a:ext cx="3752634" cy="279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76" name="object 23"/>
          <p:cNvSpPr txBox="1"/>
          <p:nvPr/>
        </p:nvSpPr>
        <p:spPr>
          <a:xfrm>
            <a:off x="6350939" y="1689334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26"/>
          <p:cNvSpPr txBox="1"/>
          <p:nvPr/>
        </p:nvSpPr>
        <p:spPr>
          <a:xfrm>
            <a:off x="5187902" y="1865374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187902" y="331141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32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350939" y="3120515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МФЦ г.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87902" y="2334543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454" y="22590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ВОВ изучено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6"/>
          <p:cNvSpPr txBox="1"/>
          <p:nvPr/>
        </p:nvSpPr>
        <p:spPr>
          <a:xfrm>
            <a:off x="5187902" y="282492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643" y="2613580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ИСТОРИИ»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876324"/>
            <a:ext cx="4351332" cy="251653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подвигах героев, подаривших будущим поколениям мирное небо над головой.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письма с фронта, дневники солдат вошли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выставлялись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выставки в том, что на ней можно увидеть экспонаты своих знакомых 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друзей и,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передав материалы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самому рассказать историю своей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семьи, сделав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ее частью общего прошлого нашей страны.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 smtClean="0">
                <a:solidFill>
                  <a:srgbClr val="E74825"/>
                </a:solidFill>
              </a:rPr>
              <a:t>4,6</a:t>
            </a:r>
            <a:endParaRPr lang="ru-RU" sz="36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i="0" cap="all" dirty="0" smtClean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/>
          <a:p>
            <a:r>
              <a:rPr lang="ru-RU" sz="1400" i="0" dirty="0" smtClean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 smtClean="0"/>
              <a:t>За время проекта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79368"/>
            <a:ext cx="2592288" cy="5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67543" y="947000"/>
            <a:ext cx="1289718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ГИБДД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467543" y="1277111"/>
            <a:ext cx="4248472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водительского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автомототранспортных средств и прицепов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ним (во флагманах)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ТС во флагманах (более 100 тыс. обращений)</a:t>
            </a:r>
          </a:p>
        </p:txBody>
      </p:sp>
      <p:sp>
        <p:nvSpPr>
          <p:cNvPr id="12" name="object 26"/>
          <p:cNvSpPr txBox="1"/>
          <p:nvPr/>
        </p:nvSpPr>
        <p:spPr>
          <a:xfrm>
            <a:off x="467543" y="2023291"/>
            <a:ext cx="1800200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3"/>
          <p:cNvSpPr txBox="1"/>
          <p:nvPr/>
        </p:nvSpPr>
        <p:spPr>
          <a:xfrm>
            <a:off x="467543" y="2304888"/>
            <a:ext cx="3960440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Регистрация прав во Дворце госуслуг по экстерриториальному принципу вне зависимости от места нахождения объекта недвижимости в РФ (за 2019 год подано </a:t>
            </a:r>
            <a:r>
              <a:rPr lang="ru-RU" sz="1050" dirty="0" smtClean="0"/>
              <a:t>более 13 </a:t>
            </a:r>
            <a:r>
              <a:rPr lang="ru-RU" sz="1050" dirty="0"/>
              <a:t>тыс. </a:t>
            </a:r>
            <a:r>
              <a:rPr lang="ru-RU" sz="1050" dirty="0" smtClean="0"/>
              <a:t>комплектов </a:t>
            </a:r>
            <a:r>
              <a:rPr lang="ru-RU" sz="1050" dirty="0"/>
              <a:t>документов)</a:t>
            </a:r>
          </a:p>
        </p:txBody>
      </p:sp>
      <p:sp>
        <p:nvSpPr>
          <p:cNvPr id="14" name="object 26"/>
          <p:cNvSpPr txBox="1"/>
          <p:nvPr/>
        </p:nvSpPr>
        <p:spPr>
          <a:xfrm>
            <a:off x="4811343" y="947000"/>
            <a:ext cx="4104456" cy="26699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занятости</a:t>
            </a:r>
            <a:r>
              <a:rPr lang="en-US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5" name="object 23"/>
          <p:cNvSpPr txBox="1"/>
          <p:nvPr/>
        </p:nvSpPr>
        <p:spPr>
          <a:xfrm>
            <a:off x="4861492" y="1277111"/>
            <a:ext cx="4054307" cy="1800958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 smtClean="0"/>
              <a:t>48 </a:t>
            </a:r>
            <a:r>
              <a:rPr lang="ru-RU" sz="1050" dirty="0"/>
              <a:t>территориальных отделов Центра занятости населения Москвы размещены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и оказывают посетителям базовые услуги по трудоустройству такие,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как </a:t>
            </a:r>
            <a:r>
              <a:rPr lang="ru-RU" sz="1050" dirty="0"/>
              <a:t>поиск вакансий, составление резюме, информирование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о </a:t>
            </a:r>
            <a:r>
              <a:rPr lang="ru-RU" sz="1050" dirty="0"/>
              <a:t>положении на рынке труда, получение направления на </a:t>
            </a:r>
            <a:r>
              <a:rPr lang="ru-RU" sz="1050" dirty="0" err="1"/>
              <a:t>профобучение</a:t>
            </a:r>
            <a:r>
              <a:rPr lang="ru-RU" sz="1050" dirty="0"/>
              <a:t>, психологическая поддержка безработных граждан, организация проведения оплачиваемых общественных работ, организации временного трудоустройства несовершеннолетних граждан в возрасте от 14 до 18 лет, безработных граждан в возрасте от 18 до 20 лет (за 2019 год подано около 6 тыс. пакетов документов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18" name="object 26"/>
          <p:cNvSpPr txBox="1"/>
          <p:nvPr/>
        </p:nvSpPr>
        <p:spPr>
          <a:xfrm>
            <a:off x="4826047" y="3263143"/>
            <a:ext cx="4104456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4861492" y="3582126"/>
            <a:ext cx="3949443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Услуга ФНС «Государственная регистрация юридических лиц, физических лиц в качестве </a:t>
            </a:r>
            <a:r>
              <a:rPr lang="ru-RU" sz="1050" dirty="0" smtClean="0"/>
              <a:t>индивидуальных предпринимателей и </a:t>
            </a:r>
            <a:r>
              <a:rPr lang="ru-RU" sz="1050" dirty="0"/>
              <a:t>крестьянских (фермерских) хозяйств»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во </a:t>
            </a:r>
            <a:r>
              <a:rPr lang="ru-RU" sz="1050" dirty="0"/>
              <a:t>флагманах, </a:t>
            </a:r>
            <a:r>
              <a:rPr lang="ru-RU" sz="1050" dirty="0" smtClean="0"/>
              <a:t>Дворце </a:t>
            </a:r>
            <a:r>
              <a:rPr lang="ru-RU" sz="1050" dirty="0" err="1"/>
              <a:t>госуслуг</a:t>
            </a:r>
            <a:r>
              <a:rPr lang="ru-RU" sz="1050" dirty="0"/>
              <a:t> и центре </a:t>
            </a:r>
            <a:r>
              <a:rPr lang="ru-RU" sz="1050" dirty="0" err="1"/>
              <a:t>госуслуг</a:t>
            </a:r>
            <a:r>
              <a:rPr lang="ru-RU" sz="1050" dirty="0"/>
              <a:t> района </a:t>
            </a:r>
            <a:r>
              <a:rPr lang="ru-RU" sz="1050" dirty="0" err="1"/>
              <a:t>Басманный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92021" y="3295789"/>
            <a:ext cx="3072341" cy="22555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 lnSpcReduction="10000"/>
          </a:bodyPr>
          <a:lstStyle/>
          <a:p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Мосгосстройнадзор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3" y="3582126"/>
            <a:ext cx="3814964" cy="6480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050" dirty="0"/>
              <a:t>Предоставление услуг Комитета государственного строительного надзора города Москвы в отношении объектов ИЖС и садовых домов, расположенных на территории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14752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9" name="object 23"/>
          <p:cNvSpPr txBox="1"/>
          <p:nvPr/>
        </p:nvSpPr>
        <p:spPr>
          <a:xfrm>
            <a:off x="471304" y="1851670"/>
            <a:ext cx="3812664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На территории 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размещены сотрудники Государственного бюджетного учреждения города Москвы «Московский городской центр условий и охраны труда». Сотрудники предоставляют услугу, которая заключается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 </a:t>
            </a:r>
            <a:r>
              <a:rPr lang="ru-RU" sz="1050" dirty="0"/>
              <a:t>оказании консультационной помощи в решении задач по улучшению условий труда, получению работниками льгот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компенсаций за работу во вредных условиях труда, организации работ по охране труда, профилактике производственного травматизма, соблюдения требований нормативных правовых актов в части охраны труда, а также по вопросам подготовки к проверкам контролирующих организаций. Целью предоставления услуги является сохранение жизни и здоровья работников в процессе трудовой деятельности, снижение производственного травматизма и профессиональной заболеваемости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3" y="1122963"/>
            <a:ext cx="3436040" cy="531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городской центр условий и охраны труда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4860032" y="1851670"/>
            <a:ext cx="4032448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Постановка на воинский учет (снятие с воинского учета) отдельных категорий граждан Российской Федерации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внесение изменений в документы воинского учета при переезде на новое место жительства, расположенное за пределами территории муниципального образования, место пребывания на срок более трех месяцев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Внесение изменений в документы воинского учета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фамилии, имени или отчества, сообщением  об изменении семейного положения, образования, места работы или должности, о переезде на новое место жительства, расположенное в пределах муниципального образования, или место пребывания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Выдача документов персонального воинского учета взамен утраченных или пришедших в негодность либо в связи </a:t>
            </a:r>
            <a:br>
              <a:rPr lang="ru-RU" sz="1050" dirty="0"/>
            </a:br>
            <a:r>
              <a:rPr lang="ru-RU" sz="1050" dirty="0"/>
              <a:t>с изменением фамилии, имени или отчества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12296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«Военный комиссариат </a:t>
            </a:r>
            <a:b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Москвы»</a:t>
            </a:r>
          </a:p>
        </p:txBody>
      </p:sp>
    </p:spTree>
    <p:extLst>
      <p:ext uri="{BB962C8B-B14F-4D97-AF65-F5344CB8AC3E}">
        <p14:creationId xmlns:p14="http://schemas.microsoft.com/office/powerpoint/2010/main" val="2427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98458"/>
            <a:ext cx="8265870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6"/>
          <p:cNvSpPr txBox="1"/>
          <p:nvPr/>
        </p:nvSpPr>
        <p:spPr>
          <a:xfrm>
            <a:off x="487611" y="843558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487611" y="1048336"/>
            <a:ext cx="4138913" cy="1000895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lvl="0"/>
            <a:r>
              <a:rPr lang="ru-RU" sz="1050" dirty="0"/>
              <a:t>Сотрудники 39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посещают 21 медицинское учреждение системы ДЗМ и 2 Федеральных медицинских учреждения. Прием пакетов документов для получения документов о рождении и выдача результата до выписки </a:t>
            </a:r>
            <a:br>
              <a:rPr lang="ru-RU" sz="1050" dirty="0"/>
            </a:br>
            <a:r>
              <a:rPr lang="ru-RU" sz="1050" dirty="0"/>
              <a:t>из медицинского учреждения (более 50 000 малышей зарегистрировано)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665145" y="843558"/>
            <a:ext cx="4587375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spc="-50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</a:t>
            </a:r>
            <a:r>
              <a:rPr lang="ru-RU" sz="2000" b="1" spc="-50" baseline="-8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г. Москвы</a:t>
            </a:r>
            <a:endParaRPr lang="ru-RU" sz="2000" b="1" spc="-50" baseline="-8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4502129" y="1048336"/>
            <a:ext cx="3652174" cy="839312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Аппарат для измерения артериального давления </a:t>
            </a:r>
            <a:br>
              <a:rPr lang="ru-RU" sz="1050" dirty="0"/>
            </a:br>
            <a:r>
              <a:rPr lang="ru-RU" sz="1050" dirty="0"/>
              <a:t>в каждом центре </a:t>
            </a:r>
            <a:r>
              <a:rPr lang="ru-RU" sz="1050" dirty="0" err="1"/>
              <a:t>госуслуг</a:t>
            </a:r>
            <a:endParaRPr lang="ru-RU" sz="105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Кабинеты «Мое здоровье» во флагманах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33005" y="2484500"/>
            <a:ext cx="396406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Предоставление </a:t>
            </a:r>
            <a:r>
              <a:rPr lang="ru-RU" sz="1050" dirty="0"/>
              <a:t>услуги ГКУ ИАЦ «Выдача персонифицированных электронных карт (смарт-карт) для аутентификации работников государственной системы здравоохранения города Москвы в автоматизированной информационной системе города Москвы «Единая медицинская информационно-аналитическая система города Москвы»». В пилоте участвуют 22 центра.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3005" y="2098565"/>
            <a:ext cx="4572000" cy="4206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«Информационно-аналитический центр </a:t>
            </a: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здравоохранения»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0933" y="2381552"/>
            <a:ext cx="396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по приему документов, необходимых для предоставления 73 услуг в сфере социальной защиты населения города Москвы. В настоящее время в центрах </a:t>
            </a:r>
            <a:r>
              <a:rPr lang="ru-RU" sz="1050" spc="-9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 предоставляются 119 услуг  в сфере социальной защиты населения города Москвы. </a:t>
            </a:r>
            <a:r>
              <a:rPr lang="ru-RU" sz="1050" dirty="0"/>
              <a:t>Кроме того,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осуществляется прием заявлений о присвоении статуса </a:t>
            </a:r>
            <a:r>
              <a:rPr lang="ru-RU" sz="1050" dirty="0" err="1"/>
              <a:t>предпенсионера</a:t>
            </a:r>
            <a:r>
              <a:rPr lang="ru-RU" sz="1050" dirty="0"/>
              <a:t> одновременно с заявлением об изготовлении социальной карты лицам </a:t>
            </a:r>
            <a:r>
              <a:rPr lang="ru-RU" sz="1050" dirty="0" err="1"/>
              <a:t>предпенсионного</a:t>
            </a:r>
            <a:r>
              <a:rPr lang="ru-RU" sz="1050" dirty="0"/>
              <a:t> возраста. </a:t>
            </a:r>
          </a:p>
          <a:p>
            <a:pPr lvl="0"/>
            <a:endParaRPr lang="ru-RU" sz="1050" spc="-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933" y="1952191"/>
            <a:ext cx="4280849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86">
              <a:lnSpc>
                <a:spcPts val="2933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Прямоугольник 1023"/>
          <p:cNvSpPr/>
          <p:nvPr/>
        </p:nvSpPr>
        <p:spPr>
          <a:xfrm>
            <a:off x="5299924" y="1630498"/>
            <a:ext cx="359255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Московские </a:t>
            </a:r>
            <a:r>
              <a:rPr lang="ru-RU" sz="1400" b="1" dirty="0" smtClean="0"/>
              <a:t>центры                         «Мои </a:t>
            </a:r>
            <a:r>
              <a:rPr lang="ru-RU" sz="1400" b="1" dirty="0"/>
              <a:t>Документы» </a:t>
            </a:r>
            <a:r>
              <a:rPr lang="ru-RU" sz="1400" b="1" dirty="0" smtClean="0"/>
              <a:t>— лидеры </a:t>
            </a:r>
            <a:r>
              <a:rPr lang="ru-RU" sz="1400" b="1" dirty="0"/>
              <a:t>в </a:t>
            </a:r>
            <a:r>
              <a:rPr lang="ru-RU" sz="1400" b="1" dirty="0" smtClean="0"/>
              <a:t>стране</a:t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мире по </a:t>
            </a:r>
            <a:r>
              <a:rPr lang="ru-RU" sz="1400" b="1" dirty="0" smtClean="0"/>
              <a:t>предоставлению госуслуг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Специалисты </a:t>
            </a:r>
            <a:r>
              <a:rPr lang="ru-RU" sz="1400" dirty="0"/>
              <a:t>центров всегда </a:t>
            </a:r>
            <a:r>
              <a:rPr lang="ru-RU" sz="1400" dirty="0" smtClean="0"/>
              <a:t>помогают посетителям </a:t>
            </a:r>
            <a:r>
              <a:rPr lang="ru-RU" sz="1400" dirty="0"/>
              <a:t>с  улыбкой и </a:t>
            </a:r>
            <a:r>
              <a:rPr lang="ru-RU" sz="1400" dirty="0" smtClean="0"/>
              <a:t>заботой. Каждый </a:t>
            </a:r>
            <a:r>
              <a:rPr lang="ru-RU" sz="1400" dirty="0"/>
              <a:t>из </a:t>
            </a:r>
            <a:r>
              <a:rPr lang="ru-RU" sz="1400" dirty="0" smtClean="0"/>
              <a:t>более 8,5 </a:t>
            </a:r>
            <a:r>
              <a:rPr lang="ru-RU" sz="1400" dirty="0"/>
              <a:t>тысяч сотрудников обязан соблюдать </a:t>
            </a:r>
            <a:r>
              <a:rPr lang="ru-RU" sz="1400" dirty="0" smtClean="0"/>
              <a:t>МОСКОВСКИЙ СТАНДАРТ ГОСУСЛУГ — свод </a:t>
            </a:r>
            <a:r>
              <a:rPr lang="ru-RU" sz="1400" dirty="0"/>
              <a:t>правил работы, который </a:t>
            </a:r>
            <a:r>
              <a:rPr lang="ru-RU" sz="1400" dirty="0" smtClean="0"/>
              <a:t>утвердил Мэр </a:t>
            </a:r>
            <a:r>
              <a:rPr lang="ru-RU" sz="1400" dirty="0"/>
              <a:t>Москвы С.С</a:t>
            </a:r>
            <a:r>
              <a:rPr lang="ru-RU" sz="1400" dirty="0" smtClean="0"/>
              <a:t>. </a:t>
            </a:r>
            <a:r>
              <a:rPr lang="ru-RU" sz="1400" dirty="0" err="1" smtClean="0"/>
              <a:t>Собянин</a:t>
            </a:r>
            <a:r>
              <a:rPr lang="ru-RU" sz="1400" dirty="0"/>
              <a:t>.</a:t>
            </a:r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Московский стандарт </a:t>
            </a:r>
            <a:r>
              <a:rPr lang="ru-RU" b="0" cap="none" dirty="0" err="1" smtClean="0">
                <a:solidFill>
                  <a:schemeClr val="tx2"/>
                </a:solidFill>
              </a:rPr>
              <a:t>госуслуг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32" y="929017"/>
            <a:ext cx="2707162" cy="3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Искренний сервис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4" name="Текст 3"/>
          <p:cNvSpPr>
            <a:spLocks noGrp="1"/>
          </p:cNvSpPr>
          <p:nvPr>
            <p:ph type="body" idx="14"/>
          </p:nvPr>
        </p:nvSpPr>
        <p:spPr>
          <a:xfrm>
            <a:off x="5377527" y="2271834"/>
            <a:ext cx="3298929" cy="1668068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sz="1800" cap="none" dirty="0" smtClean="0">
                <a:solidFill>
                  <a:schemeClr val="tx1"/>
                </a:solidFill>
              </a:rPr>
              <a:t>Искренний сервис —  </a:t>
            </a:r>
            <a:r>
              <a:rPr lang="ru-RU" sz="1800" b="0" cap="none" dirty="0">
                <a:solidFill>
                  <a:schemeClr val="tx1"/>
                </a:solidFill>
              </a:rPr>
              <a:t>э</a:t>
            </a:r>
            <a:r>
              <a:rPr lang="ru-RU" sz="1800" b="0" cap="none" dirty="0" smtClean="0">
                <a:solidFill>
                  <a:schemeClr val="tx1"/>
                </a:solidFill>
              </a:rPr>
              <a:t>то умение смотреть на ситуацию с позиции клиента и решать задачи с точки зрения его интересов.</a:t>
            </a:r>
            <a:endParaRPr lang="ru-RU" sz="1800" b="0" cap="none" dirty="0">
              <a:solidFill>
                <a:schemeClr val="tx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924" y="1419622"/>
            <a:ext cx="2938814" cy="10280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990" y="715217"/>
            <a:ext cx="2808312" cy="44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 smtClean="0">
                <a:solidFill>
                  <a:schemeClr val="tx2"/>
                </a:solidFill>
              </a:rPr>
            </a:br>
            <a:r>
              <a:rPr lang="ru-RU" sz="2800" i="1" cap="none" dirty="0" smtClean="0">
                <a:solidFill>
                  <a:schemeClr val="tx2"/>
                </a:solidFill>
              </a:rPr>
              <a:t>о жителях</a:t>
            </a:r>
            <a:endParaRPr lang="ru-RU" sz="2800" i="1" cap="none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1059582"/>
            <a:ext cx="434659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51373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01713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331640" y="1096360"/>
            <a:ext cx="1369323" cy="1542408"/>
            <a:chOff x="259994" y="1096360"/>
            <a:chExt cx="1369323" cy="154240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59994" y="1789909"/>
              <a:ext cx="1369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270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7054" y="2330991"/>
              <a:ext cx="81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12" y="1096360"/>
              <a:ext cx="747792" cy="74779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21529" y="1142306"/>
            <a:ext cx="1124045" cy="1635279"/>
            <a:chOff x="2402464" y="1142306"/>
            <a:chExt cx="1124045" cy="1635279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02464" y="1797719"/>
              <a:ext cx="1124045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E74825"/>
                  </a:solidFill>
                </a:rPr>
                <a:t>130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3582" y="2340542"/>
              <a:ext cx="955014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ц</a:t>
              </a:r>
              <a:r>
                <a:rPr lang="ru-RU" sz="1400" dirty="0" smtClean="0">
                  <a:solidFill>
                    <a:schemeClr val="tx2"/>
                  </a:solidFill>
                </a:rPr>
                <a:t>ентров </a:t>
              </a:r>
              <a:r>
                <a:rPr lang="ru-RU" sz="1400" dirty="0" err="1" smtClean="0">
                  <a:solidFill>
                    <a:schemeClr val="tx2"/>
                  </a:solidFill>
                </a:rPr>
                <a:t>госуслуг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086" y="1142306"/>
              <a:ext cx="785778" cy="7802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686285" y="1142306"/>
            <a:ext cx="1729787" cy="1494488"/>
            <a:chOff x="4208948" y="1142306"/>
            <a:chExt cx="1729787" cy="149448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208948" y="1782849"/>
              <a:ext cx="17297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>
                  <a:solidFill>
                    <a:srgbClr val="E74825"/>
                  </a:solidFill>
                </a:rPr>
                <a:t>8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5</a:t>
              </a:r>
              <a:r>
                <a:rPr lang="en-US" sz="4000" b="1" dirty="0" smtClean="0">
                  <a:solidFill>
                    <a:srgbClr val="E74825"/>
                  </a:solidFill>
                </a:rPr>
                <a:t>00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512159" y="2329017"/>
              <a:ext cx="12427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сотрудников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611" y="1142306"/>
              <a:ext cx="767489" cy="7728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690340" y="1147489"/>
            <a:ext cx="1665329" cy="1496269"/>
            <a:chOff x="6415754" y="1147489"/>
            <a:chExt cx="1665329" cy="1496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415754" y="1792199"/>
              <a:ext cx="1665329" cy="851559"/>
              <a:chOff x="5230632" y="1660195"/>
              <a:chExt cx="1665329" cy="851559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5230632" y="1660195"/>
                <a:ext cx="16653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4000" b="1" dirty="0" smtClean="0">
                    <a:solidFill>
                      <a:srgbClr val="E74825"/>
                    </a:solidFill>
                  </a:rPr>
                  <a:t>700</a:t>
                </a:r>
                <a:r>
                  <a:rPr lang="en-US" sz="4000" b="1" dirty="0" smtClean="0">
                    <a:solidFill>
                      <a:srgbClr val="E74825"/>
                    </a:solidFill>
                  </a:rPr>
                  <a:t>0</a:t>
                </a:r>
                <a:endParaRPr lang="ru-RU" sz="40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471276" y="2203977"/>
                <a:ext cx="12427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/>
                    </a:solidFill>
                  </a:rPr>
                  <a:t>о</a:t>
                </a:r>
                <a:r>
                  <a:rPr lang="ru-RU" sz="1400" dirty="0" smtClean="0">
                    <a:solidFill>
                      <a:schemeClr val="tx2"/>
                    </a:solidFill>
                  </a:rPr>
                  <a:t>кон приема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940" y="1147489"/>
              <a:ext cx="717213" cy="71721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674593" y="2962572"/>
            <a:ext cx="1124045" cy="1405522"/>
            <a:chOff x="602947" y="3138326"/>
            <a:chExt cx="1124045" cy="140552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3138326"/>
              <a:ext cx="688474" cy="693323"/>
            </a:xfrm>
            <a:prstGeom prst="rect">
              <a:avLst/>
            </a:prstGeom>
          </p:spPr>
        </p:pic>
        <p:sp>
          <p:nvSpPr>
            <p:cNvPr id="88" name="Прямоугольник 87"/>
            <p:cNvSpPr/>
            <p:nvPr/>
          </p:nvSpPr>
          <p:spPr>
            <a:xfrm>
              <a:off x="602947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10778" y="3917919"/>
              <a:ext cx="816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</a:t>
              </a:r>
              <a:r>
                <a:rPr lang="ru-RU" sz="1400" dirty="0" smtClean="0">
                  <a:solidFill>
                    <a:schemeClr val="tx2"/>
                  </a:solidFill>
                </a:rPr>
                <a:t>ней</a:t>
              </a:r>
              <a:r>
                <a:rPr lang="en-US" sz="1400" dirty="0" smtClean="0">
                  <a:solidFill>
                    <a:schemeClr val="tx2"/>
                  </a:solidFill>
                </a:rPr>
                <a:t> </a:t>
              </a:r>
              <a:r>
                <a:rPr lang="ru-RU" sz="1400" dirty="0" smtClean="0">
                  <a:solidFill>
                    <a:schemeClr val="tx2"/>
                  </a:solidFill>
                </a:rPr>
                <a:t>в </a:t>
              </a:r>
              <a:r>
                <a:rPr lang="ru-RU" sz="1400" dirty="0">
                  <a:solidFill>
                    <a:schemeClr val="tx2"/>
                  </a:solidFill>
                </a:rPr>
                <a:t>неделю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29391" y="2855062"/>
            <a:ext cx="1780808" cy="1622139"/>
            <a:chOff x="6404225" y="3030816"/>
            <a:chExt cx="1780808" cy="1622139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6404225" y="3684614"/>
              <a:ext cx="1780808" cy="968341"/>
              <a:chOff x="5263711" y="1672679"/>
              <a:chExt cx="1780808" cy="968341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263711" y="1672679"/>
                <a:ext cx="178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E74825"/>
                    </a:solidFill>
                  </a:rPr>
                  <a:t>~</a:t>
                </a:r>
                <a:r>
                  <a:rPr lang="en-US" sz="3600" b="1" dirty="0" smtClean="0">
                    <a:solidFill>
                      <a:srgbClr val="E74825"/>
                    </a:solidFill>
                  </a:rPr>
                  <a:t>70000</a:t>
                </a:r>
                <a:endParaRPr lang="ru-RU" sz="36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5471276" y="2203977"/>
                <a:ext cx="1319693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>
                    <a:solidFill>
                      <a:schemeClr val="tx2"/>
                    </a:solidFill>
                  </a:rPr>
                  <a:t>посетителей в день</a:t>
                </a:r>
              </a:p>
            </p:txBody>
          </p:sp>
        </p:grpSp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572" y="3030816"/>
              <a:ext cx="691477" cy="69147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886615" y="2679308"/>
            <a:ext cx="1784646" cy="1660424"/>
            <a:chOff x="4322788" y="2855062"/>
            <a:chExt cx="1784646" cy="166042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4448878" y="3906088"/>
              <a:ext cx="165855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услуг без привязки к месту </a:t>
              </a:r>
              <a:r>
                <a:rPr lang="ru-RU" sz="1400" dirty="0" smtClean="0">
                  <a:solidFill>
                    <a:schemeClr val="tx2"/>
                  </a:solidFill>
                </a:rPr>
                <a:t>жительства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025" name="Рисунок 10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788" y="2855062"/>
              <a:ext cx="1182089" cy="118208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256842" y="2915333"/>
            <a:ext cx="1921637" cy="1980542"/>
            <a:chOff x="2484650" y="3091087"/>
            <a:chExt cx="1921637" cy="1980542"/>
          </a:xfrm>
        </p:grpSpPr>
        <p:grpSp>
          <p:nvGrpSpPr>
            <p:cNvPr id="1027" name="Группа 1026"/>
            <p:cNvGrpSpPr/>
            <p:nvPr/>
          </p:nvGrpSpPr>
          <p:grpSpPr>
            <a:xfrm>
              <a:off x="2484650" y="3915165"/>
              <a:ext cx="1921637" cy="1156464"/>
              <a:chOff x="2756854" y="2954726"/>
              <a:chExt cx="1921637" cy="1156464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2776680" y="3193974"/>
                <a:ext cx="1560002" cy="24927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8.00</a:t>
                </a:r>
                <a:r>
                  <a:rPr lang="ru-RU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20.00</a:t>
                </a:r>
                <a:endParaRPr lang="ru-RU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6" name="Объект 6"/>
              <p:cNvSpPr txBox="1">
                <a:spLocks/>
              </p:cNvSpPr>
              <p:nvPr/>
            </p:nvSpPr>
            <p:spPr>
              <a:xfrm>
                <a:off x="2756854" y="3865133"/>
                <a:ext cx="1921637" cy="2460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10.00</a:t>
                </a:r>
                <a:r>
                  <a:rPr lang="ru-RU" sz="1800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22.00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7" name="Объект 6"/>
              <p:cNvSpPr txBox="1">
                <a:spLocks/>
              </p:cNvSpPr>
              <p:nvPr/>
            </p:nvSpPr>
            <p:spPr>
              <a:xfrm>
                <a:off x="2776680" y="3373841"/>
                <a:ext cx="1707844" cy="52079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ФЛАГМАНЫ И ДВОРЕЦ ГОСУСЛУГ: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Объект 6"/>
              <p:cNvSpPr txBox="1">
                <a:spLocks/>
              </p:cNvSpPr>
              <p:nvPr/>
            </p:nvSpPr>
            <p:spPr>
              <a:xfrm>
                <a:off x="2776680" y="2954726"/>
                <a:ext cx="1284246" cy="274741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ЦЕНТРЫ: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132" y="3091087"/>
              <a:ext cx="710038" cy="710038"/>
            </a:xfrm>
            <a:prstGeom prst="rect">
              <a:avLst/>
            </a:prstGeom>
          </p:spPr>
        </p:pic>
      </p:grpSp>
      <p:sp>
        <p:nvSpPr>
          <p:cNvPr id="46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ДОСТУПНОСТЬ УСЛУГ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1" y="181973"/>
            <a:ext cx="1589035" cy="125066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Территории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Митино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35697" y="1514509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678789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25677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5412832" y="2567728"/>
            <a:ext cx="2759568" cy="197849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Митино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размещаются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u="sng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 населения, Отдел по вопросам миграции, Московский городской центр условий и охраны труда</a:t>
            </a:r>
            <a:endParaRPr lang="ru-RU" sz="1600" i="1" u="sng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547345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393762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77616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25788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en-US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316855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29612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76234" y="3669467"/>
            <a:ext cx="2267774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355454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051869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2723521"/>
            <a:ext cx="1378805" cy="137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40" y="948702"/>
            <a:ext cx="992419" cy="99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76083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smtClean="0"/>
              <a:t>ВАЖНЫЕ </a:t>
            </a:r>
            <a:r>
              <a:rPr lang="ru-RU" sz="2400" dirty="0"/>
              <a:t>УСЛУГИ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Новые важные услуги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813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1021913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6421142" y="1997424"/>
            <a:ext cx="2306384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2927813" y="1997424"/>
            <a:ext cx="3216506" cy="718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 </a:t>
            </a:r>
            <a:r>
              <a:rPr lang="ru-RU" sz="1000" b="0" cap="none" dirty="0" smtClean="0">
                <a:solidFill>
                  <a:srgbClr val="623B2A"/>
                </a:solidFill>
              </a:rPr>
              <a:t>(во флагманских офисах, Дворце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, и центре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 района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Басманный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438291" y="4011910"/>
            <a:ext cx="1831268" cy="404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 smtClean="0">
                <a:solidFill>
                  <a:srgbClr val="623B2A"/>
                </a:solidFill>
              </a:rPr>
              <a:t>Оформление </a:t>
            </a:r>
            <a:r>
              <a:rPr lang="ru-RU" sz="1000" cap="none" dirty="0">
                <a:solidFill>
                  <a:srgbClr val="623B2A"/>
                </a:solidFill>
              </a:rPr>
              <a:t>полиса ОМС нового образца в форме пластиковой карты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917403" y="4011910"/>
            <a:ext cx="2348179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00" cap="none" dirty="0" smtClean="0">
                <a:solidFill>
                  <a:srgbClr val="623B2A"/>
                </a:solidFill>
              </a:rPr>
              <a:t/>
            </a:r>
            <a:br>
              <a:rPr lang="ru-RU" sz="1000" cap="none" dirty="0" smtClean="0">
                <a:solidFill>
                  <a:srgbClr val="623B2A"/>
                </a:solidFill>
              </a:rPr>
            </a:br>
            <a:r>
              <a:rPr lang="ru-RU" sz="1000" b="0" cap="none" dirty="0" smtClean="0">
                <a:solidFill>
                  <a:srgbClr val="623B2A"/>
                </a:solidFill>
              </a:rPr>
              <a:t>(</a:t>
            </a:r>
            <a:r>
              <a:rPr lang="ru-RU" sz="1000" b="0" cap="none" dirty="0">
                <a:solidFill>
                  <a:srgbClr val="623B2A"/>
                </a:solidFill>
              </a:rPr>
              <a:t>во флагманских офисах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624520" y="4011910"/>
            <a:ext cx="2303293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Регистрация рождения, </a:t>
            </a:r>
            <a:br>
              <a:rPr lang="ru-RU" sz="1000" cap="none" dirty="0">
                <a:solidFill>
                  <a:srgbClr val="623B2A"/>
                </a:solidFill>
              </a:rPr>
            </a:br>
            <a:r>
              <a:rPr lang="ru-RU" sz="1000" cap="none" dirty="0" smtClean="0">
                <a:solidFill>
                  <a:srgbClr val="623B2A"/>
                </a:solidFill>
              </a:rPr>
              <a:t>рождения с установлением отцовства </a:t>
            </a:r>
            <a:r>
              <a:rPr lang="ru-RU" sz="1000" cap="none" dirty="0">
                <a:solidFill>
                  <a:srgbClr val="623B2A"/>
                </a:solidFill>
              </a:rPr>
              <a:t>и </a:t>
            </a:r>
            <a:r>
              <a:rPr lang="ru-RU" sz="1000" cap="none" dirty="0" smtClean="0">
                <a:solidFill>
                  <a:srgbClr val="623B2A"/>
                </a:solidFill>
              </a:rPr>
              <a:t>регистрация смерти</a:t>
            </a:r>
            <a:endParaRPr lang="ru-RU" sz="1000" cap="none" dirty="0">
              <a:solidFill>
                <a:srgbClr val="623B2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2848734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625922" y="1997424"/>
            <a:ext cx="1713830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</a:t>
            </a:r>
            <a:r>
              <a:rPr lang="ru-RU" sz="1000" cap="none" dirty="0" smtClean="0">
                <a:solidFill>
                  <a:srgbClr val="623B2A"/>
                </a:solidFill>
              </a:rPr>
              <a:t>егистрация прав </a:t>
            </a:r>
            <a:r>
              <a:rPr lang="ru-RU" sz="1000" cap="none" dirty="0">
                <a:solidFill>
                  <a:srgbClr val="623B2A"/>
                </a:solidFill>
              </a:rPr>
              <a:t>собственности на объекты недвижимости по России </a:t>
            </a:r>
            <a:r>
              <a:rPr lang="ru-RU" sz="1000" b="0" cap="none" dirty="0">
                <a:solidFill>
                  <a:srgbClr val="623B2A"/>
                </a:solidFill>
              </a:rPr>
              <a:t>(во Дворце </a:t>
            </a:r>
            <a:r>
              <a:rPr lang="ru-RU" sz="1000" b="0" cap="none" dirty="0" err="1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>
                <a:solidFill>
                  <a:srgbClr val="623B2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="" xmlns:a16="http://schemas.microsoft.com/office/drawing/2014/main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="" xmlns:a16="http://schemas.microsoft.com/office/drawing/2014/main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="" xmlns:a16="http://schemas.microsoft.com/office/drawing/2014/main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240701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9888" y="2189802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202326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203629" y="2787774"/>
            <a:ext cx="3046941" cy="1509015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8" cy="182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442498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91"/>
          <a:stretch/>
        </p:blipFill>
        <p:spPr>
          <a:xfrm>
            <a:off x="1830909" y="1171450"/>
            <a:ext cx="1141900" cy="1018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70" y="1158589"/>
            <a:ext cx="1017502" cy="1024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40" y="1224603"/>
            <a:ext cx="1162758" cy="1016098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90061" y="4012469"/>
            <a:ext cx="2937278" cy="7173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Возможность оформления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услуг </a:t>
            </a:r>
            <a:r>
              <a:rPr lang="ru-RU" sz="1400" dirty="0">
                <a:solidFill>
                  <a:schemeClr val="tx2"/>
                </a:solidFill>
              </a:rPr>
              <a:t>онлайн через портал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mos.ru </a:t>
            </a:r>
            <a:r>
              <a:rPr lang="ru-RU" sz="1400" dirty="0" smtClean="0">
                <a:solidFill>
                  <a:schemeClr val="tx2"/>
                </a:solidFill>
              </a:rPr>
              <a:t>или в </a:t>
            </a:r>
            <a:r>
              <a:rPr lang="ru-RU" sz="1400" dirty="0">
                <a:solidFill>
                  <a:schemeClr val="tx2"/>
                </a:solidFill>
              </a:rPr>
              <a:t>мобильном </a:t>
            </a:r>
            <a:r>
              <a:rPr lang="ru-RU" sz="1400" dirty="0" smtClean="0">
                <a:solidFill>
                  <a:schemeClr val="tx2"/>
                </a:solidFill>
              </a:rPr>
              <a:t>приложении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75" y="2712769"/>
            <a:ext cx="1438298" cy="14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47129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="" xmlns:a16="http://schemas.microsoft.com/office/drawing/2014/main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="" xmlns:a16="http://schemas.microsoft.com/office/drawing/2014/main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="" xmlns:a16="http://schemas.microsoft.com/office/drawing/2014/main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="" xmlns:a16="http://schemas.microsoft.com/office/drawing/2014/main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="" xmlns:a16="http://schemas.microsoft.com/office/drawing/2014/main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Администратор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зала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275660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171902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63" y="1368768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225589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30" y="2862436"/>
            <a:ext cx="871935" cy="871935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05" y="2785577"/>
            <a:ext cx="1120499" cy="112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30" y="1077477"/>
            <a:ext cx="1145763" cy="1145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4" y="1119079"/>
            <a:ext cx="1145763" cy="114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8" y="2843902"/>
            <a:ext cx="1067764" cy="1065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6" y="2986582"/>
            <a:ext cx="923280" cy="923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9" y="1146094"/>
            <a:ext cx="1147702" cy="1147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35" y="1141457"/>
            <a:ext cx="1145763" cy="1147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04460" y="2257253"/>
            <a:ext cx="81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Кулер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водой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4460" y="3885830"/>
            <a:ext cx="106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Стойка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газетами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0707" y="3885830"/>
            <a:ext cx="126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Зона </a:t>
            </a:r>
            <a:r>
              <a:rPr lang="ru-RU" sz="1400" dirty="0" smtClean="0">
                <a:solidFill>
                  <a:schemeClr val="tx2"/>
                </a:solidFill>
              </a:rPr>
              <a:t>обмена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книгами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8094" y="3885830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400" dirty="0" err="1" smtClean="0">
                <a:solidFill>
                  <a:schemeClr val="tx2"/>
                </a:solidFill>
              </a:rPr>
              <a:t>сурдоперевода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7796" y="2257253"/>
            <a:ext cx="1210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err="1">
                <a:solidFill>
                  <a:schemeClr val="tx2"/>
                </a:solidFill>
              </a:rPr>
              <a:t>Фотокабины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19023" y="2257253"/>
            <a:ext cx="1844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Терминал </a:t>
            </a:r>
            <a:r>
              <a:rPr lang="ru-RU" sz="1400" dirty="0" smtClean="0">
                <a:solidFill>
                  <a:schemeClr val="tx2"/>
                </a:solidFill>
              </a:rPr>
              <a:t>передачи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показаний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0707" y="2257253"/>
            <a:ext cx="1533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Комната </a:t>
            </a:r>
            <a:r>
              <a:rPr lang="ru-RU" sz="1400" dirty="0" smtClean="0">
                <a:solidFill>
                  <a:schemeClr val="tx2"/>
                </a:solidFill>
              </a:rPr>
              <a:t>матери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dirty="0">
                <a:solidFill>
                  <a:schemeClr val="tx2"/>
                </a:solidFill>
              </a:rPr>
              <a:t>ребенка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87796" y="3885830"/>
            <a:ext cx="255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400" dirty="0" smtClean="0"/>
              <a:t>Оплата </a:t>
            </a:r>
            <a:r>
              <a:rPr lang="ru-RU" sz="1400" dirty="0"/>
              <a:t>госпошлин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окне </a:t>
            </a:r>
            <a:r>
              <a:rPr lang="ru-RU" sz="1400" dirty="0" smtClean="0"/>
              <a:t>приема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19" y="2768926"/>
            <a:ext cx="1140936" cy="11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1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ДИАЛОГ С ГРАЖДАНАМИ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55"/>
          <a:stretch/>
        </p:blipFill>
        <p:spPr>
          <a:xfrm>
            <a:off x="-11589" y="-166273"/>
            <a:ext cx="2036240" cy="160543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8</a:t>
            </a:r>
            <a:r>
              <a:rPr lang="ru-RU" b="0" cap="none" dirty="0" smtClean="0">
                <a:solidFill>
                  <a:schemeClr val="tx2"/>
                </a:solidFill>
              </a:rPr>
              <a:t> способов обратной связи 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1614122"/>
            <a:ext cx="919561" cy="919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56" y="3287856"/>
            <a:ext cx="884205" cy="884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5" y="1584088"/>
            <a:ext cx="929641" cy="93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43" y="1488154"/>
            <a:ext cx="1106804" cy="1106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3181119"/>
            <a:ext cx="919561" cy="919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" y="3261869"/>
            <a:ext cx="928367" cy="92836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05" y="1488154"/>
            <a:ext cx="1028716" cy="1028716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093" y="3290300"/>
            <a:ext cx="950607" cy="826398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501574" y="2492733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Пульты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оценки качества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2559235" y="2382530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cap="none" dirty="0">
                <a:solidFill>
                  <a:schemeClr val="tx2"/>
                </a:solidFill>
              </a:rPr>
              <a:t>E-mail</a:t>
            </a:r>
            <a:r>
              <a:rPr lang="ru-RU" b="0" cap="none" dirty="0">
                <a:solidFill>
                  <a:schemeClr val="tx2"/>
                </a:solidFill>
              </a:rPr>
              <a:t> </a:t>
            </a:r>
            <a:r>
              <a:rPr lang="en-US" b="0" cap="none" dirty="0">
                <a:solidFill>
                  <a:schemeClr val="tx2"/>
                </a:solidFill>
              </a:rPr>
              <a:t>/</a:t>
            </a:r>
            <a:r>
              <a:rPr lang="ru-RU" b="0" cap="none" dirty="0">
                <a:solidFill>
                  <a:schemeClr val="tx2"/>
                </a:solidFill>
              </a:rPr>
              <a:t> Почта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14319" y="2402970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err="1">
                <a:solidFill>
                  <a:schemeClr val="tx2"/>
                </a:solidFill>
              </a:rPr>
              <a:t>Соцсети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6658093" y="2599761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41716" y="4100680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Анкетирование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и </a:t>
            </a:r>
            <a:r>
              <a:rPr lang="ru-RU" b="0" cap="none" dirty="0" err="1">
                <a:solidFill>
                  <a:schemeClr val="tx2"/>
                </a:solidFill>
              </a:rPr>
              <a:t>краудсорсинг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559235" y="4084929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Вопрос-ответ 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на сайте </a:t>
            </a:r>
            <a:r>
              <a:rPr lang="en-US" b="0" u="sng" cap="none" dirty="0">
                <a:solidFill>
                  <a:schemeClr val="tx2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599134" y="4159885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658094" y="4172551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27053</TotalTime>
  <Words>797</Words>
  <Application>Microsoft Office PowerPoint</Application>
  <PresentationFormat>Экран (16:9)</PresentationFormat>
  <Paragraphs>198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ВАЖНЫЕ УСЛУГИ</vt:lpstr>
      <vt:lpstr>ЖИЗНЕННЫЕ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центров</vt:lpstr>
      <vt:lpstr>Принципы работы центров</vt:lpstr>
      <vt:lpstr>С заботой о жителях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Станислав Наводкин</cp:lastModifiedBy>
  <cp:revision>963</cp:revision>
  <cp:lastPrinted>2018-10-04T11:28:26Z</cp:lastPrinted>
  <dcterms:created xsi:type="dcterms:W3CDTF">2013-12-20T10:21:15Z</dcterms:created>
  <dcterms:modified xsi:type="dcterms:W3CDTF">2020-01-27T16:51:17Z</dcterms:modified>
</cp:coreProperties>
</file>